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0" r:id="rId1"/>
  </p:sldMasterIdLst>
  <p:sldIdLst>
    <p:sldId id="287" r:id="rId2"/>
    <p:sldId id="563" r:id="rId3"/>
    <p:sldId id="581" r:id="rId4"/>
    <p:sldId id="584" r:id="rId5"/>
    <p:sldId id="565" r:id="rId6"/>
    <p:sldId id="566" r:id="rId7"/>
    <p:sldId id="582" r:id="rId8"/>
    <p:sldId id="583" r:id="rId9"/>
    <p:sldId id="585" r:id="rId10"/>
    <p:sldId id="586" r:id="rId11"/>
    <p:sldId id="587" r:id="rId12"/>
    <p:sldId id="588" r:id="rId13"/>
    <p:sldId id="589" r:id="rId14"/>
  </p:sldIdLst>
  <p:sldSz cx="9906000" cy="6858000" type="A4"/>
  <p:notesSz cx="6858000" cy="9144000"/>
  <p:embeddedFontLst>
    <p:embeddedFont>
      <p:font typeface="Calibri Light" panose="020F0302020204030204" pitchFamily="34" charset="0"/>
      <p:regular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BFF"/>
    <a:srgbClr val="2D4B2B"/>
    <a:srgbClr val="3D643A"/>
    <a:srgbClr val="1D301C"/>
    <a:srgbClr val="F66A81"/>
    <a:srgbClr val="FBB3BF"/>
    <a:srgbClr val="F995A6"/>
    <a:srgbClr val="664E59"/>
    <a:srgbClr val="896977"/>
    <a:srgbClr val="5541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52" autoAdjust="0"/>
    <p:restoredTop sz="99561" autoAdjust="0"/>
  </p:normalViewPr>
  <p:slideViewPr>
    <p:cSldViewPr snapToGrid="0">
      <p:cViewPr>
        <p:scale>
          <a:sx n="75" d="100"/>
          <a:sy n="75" d="100"/>
        </p:scale>
        <p:origin x="780" y="87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blog.wishket.com/api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2.mp4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8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2550129" y="2722205"/>
            <a:ext cx="4938451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2 </a:t>
            </a:r>
            <a:r>
              <a:rPr lang="ko-KR" altLang="en-US" sz="25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조 </a:t>
            </a:r>
            <a:endParaRPr lang="en-US" altLang="ko-KR" sz="2500" spc="-150" dirty="0" smtClean="0">
              <a:solidFill>
                <a:schemeClr val="tx1">
                  <a:lumMod val="85000"/>
                  <a:lumOff val="1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029526" y="3661416"/>
            <a:ext cx="39796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2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주차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4778285" y="3499587"/>
            <a:ext cx="48213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2900449" y="28830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3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2</a:t>
            </a:r>
            <a:r>
              <a:rPr lang="ko-KR" altLang="en-US" sz="23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주차 발표</a:t>
            </a:r>
            <a:endParaRPr lang="en-US" altLang="ko-KR" sz="2300" spc="-150" dirty="0" smtClean="0">
              <a:solidFill>
                <a:schemeClr val="tx1">
                  <a:lumMod val="85000"/>
                  <a:lumOff val="1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8" y="270430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서핑 어택</a:t>
            </a:r>
            <a:endParaRPr kumimoji="0" lang="en-US" altLang="ko-KR" sz="2300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228316" y="1071566"/>
            <a:ext cx="7373798" cy="2784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en-US" altLang="ko-KR" sz="1050" kern="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Surfing Attack</a:t>
            </a:r>
            <a:r>
              <a:rPr lang="ko-KR" altLang="ko-KR" sz="1050" kern="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은 사람의 귀에 들리지 않는 유도 초음파를 이용해 애플의 시리나 아마존의 알렉사</a:t>
            </a:r>
            <a:r>
              <a:rPr lang="en-US" altLang="ko-KR" sz="1050" kern="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(Alexa) </a:t>
            </a:r>
            <a:r>
              <a:rPr lang="ko-KR" altLang="ko-KR" sz="1050" kern="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같은 음성 인식 프로그램을 조종하고 통제</a:t>
            </a: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050" kern="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해커가 </a:t>
            </a: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비교적 먼 거리에서 유도 초음파를 전송해 눈에 보이지 않는 스마트 기기의 음성 인식 비서와 여러 차례 정보를 주고받을 수 있음</a:t>
            </a:r>
            <a:endParaRPr lang="ko-KR" altLang="ko-KR" sz="1050" kern="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아리따-돋움4.0(TTF)-SemiBold" panose="02020603020101020101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이 초음파 정보는 책상처럼 두께가 있는 물체도 통과할 수 있음</a:t>
            </a:r>
            <a:endParaRPr lang="ko-KR" altLang="ko-KR" sz="1050" kern="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아리따-돋움4.0(TTF)-SemiBold" panose="02020603020101020101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미시간주립대</a:t>
            </a:r>
            <a:r>
              <a:rPr lang="en-US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 </a:t>
            </a:r>
            <a:r>
              <a:rPr lang="ko-KR" altLang="en-US" sz="1050" kern="100" spc="-65" dirty="0" smtClean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옌치번 교수</a:t>
            </a:r>
            <a:r>
              <a:rPr lang="ko-KR" altLang="ko-KR" sz="1050" kern="100" spc="-65" dirty="0" smtClean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는 </a:t>
            </a: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해커들이 사용한 초음파에 대해 “사람의 귀에는 전혀 들리지 않지만</a:t>
            </a:r>
            <a:r>
              <a:rPr lang="en-US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, </a:t>
            </a: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음성 인식 비서는 이를 음성 명령으로 받아들여 그에 따른 작업을 수행하게 된다</a:t>
            </a:r>
            <a:r>
              <a:rPr lang="ko-KR" altLang="ko-KR" sz="1050" kern="100" spc="-65" dirty="0" smtClean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”</a:t>
            </a:r>
            <a:r>
              <a:rPr lang="en-US" altLang="ko-KR" sz="1050" kern="100" spc="-65" dirty="0" smtClean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 </a:t>
            </a:r>
            <a:r>
              <a:rPr lang="ko-KR" altLang="en-US" sz="1050" kern="100" spc="-65" dirty="0" smtClean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라</a:t>
            </a:r>
            <a:r>
              <a:rPr lang="ko-KR" altLang="ko-KR" sz="1050" kern="100" spc="-65" dirty="0" smtClean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고 </a:t>
            </a: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설명</a:t>
            </a:r>
            <a:endParaRPr lang="ko-KR" altLang="ko-KR" sz="1050" kern="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아리따-돋움4.0(TTF)-SemiBold" panose="02020603020101020101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스마트 기기를 탁상 위에 올려놓고 한동안 사용하지 않을 때 공격의 주 표적 </a:t>
            </a:r>
            <a:endParaRPr lang="ko-KR" altLang="ko-KR" sz="1050" kern="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아리따-돋움4.0(TTF)-SemiBold" panose="02020603020101020101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얀 교수를 비롯한 전문가들은</a:t>
            </a:r>
            <a:r>
              <a:rPr lang="en-US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 5</a:t>
            </a: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달러면 누구나 살 수 있는 전기음향변환기의 한 종류인 압전변환기를 이용해 다음 표에 나와 있는 스마트 기기에 성공적으로 침투함</a:t>
            </a:r>
            <a:endParaRPr lang="ko-KR" altLang="ko-KR" sz="1050" kern="1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아리따-돋움4.0(TTF)-SemiBold" panose="02020603020101020101"/>
              <a:cs typeface="Times New Roman" panose="02020603050405020304" pitchFamily="18" charset="0"/>
            </a:endParaRPr>
          </a:p>
        </p:txBody>
      </p:sp>
      <p:pic>
        <p:nvPicPr>
          <p:cNvPr id="1026" name="Picture 2" descr="SurfingAttack - hacking phones via ultrasonic wavesSecurity Affai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231" y="4223702"/>
            <a:ext cx="3457984" cy="1566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 descr="테이블이(가) 표시된 사진&#10;&#10;자동 생성된 설명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9224" y="3627404"/>
            <a:ext cx="3152890" cy="2520783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6072524" y="6148187"/>
            <a:ext cx="1906291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ko-KR" altLang="ko-KR" sz="700" b="1" kern="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아리따-돋움4.0(TTF)-SemiBold" panose="02020603020101020101"/>
                <a:cs typeface="Times New Roman" panose="02020603050405020304" pitchFamily="18" charset="0"/>
              </a:rPr>
              <a:t>초음파 공격으로 스마트 기기 침투 성공 목록</a:t>
            </a:r>
          </a:p>
        </p:txBody>
      </p:sp>
    </p:spTree>
    <p:extLst>
      <p:ext uri="{BB962C8B-B14F-4D97-AF65-F5344CB8AC3E}">
        <p14:creationId xmlns:p14="http://schemas.microsoft.com/office/powerpoint/2010/main" val="331255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477189" y="2723892"/>
            <a:ext cx="301396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  </a:t>
            </a:r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음성 인식 스피커 해킹 조사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1489262" y="2568357"/>
            <a:ext cx="1577217" cy="157721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31089" y="3086249"/>
            <a:ext cx="1293565" cy="3982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2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775003" y="3296467"/>
            <a:ext cx="3745937" cy="572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SQL </a:t>
            </a:r>
          </a:p>
          <a:p>
            <a:pPr marL="228600" marR="0" lvl="0" indent="-22860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altLang="ko-KR" sz="1200" spc="-150" dirty="0">
              <a:solidFill>
                <a:srgbClr val="E7E6E6">
                  <a:lumMod val="50000"/>
                </a:srgb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5398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852651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SQL</a:t>
            </a:r>
            <a:endParaRPr kumimoji="0" lang="en-US" altLang="ko-KR" sz="2300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343890" y="1339932"/>
            <a:ext cx="6698673" cy="24736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SQL(Structured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Query Language /  RDBMS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위한 특수 프로그래밍 언어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RDBMS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종류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(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오라클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, MSQL ..)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중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MySQL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을 공부하기로 선택</a:t>
            </a:r>
          </a:p>
          <a:p>
            <a:pPr>
              <a:lnSpc>
                <a:spcPct val="130000"/>
              </a:lnSpc>
            </a:pPr>
            <a:endParaRPr lang="ko-KR" altLang="en-US" sz="1200" dirty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  <a:p>
            <a:pPr>
              <a:lnSpc>
                <a:spcPct val="130000"/>
              </a:lnSpc>
            </a:pP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SQL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문법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: DDL, DML, DCL </a:t>
            </a:r>
            <a:endParaRPr lang="en-US" altLang="ko-KR" sz="1200" dirty="0" smtClean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*</a:t>
            </a: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DDL(Data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Definition Language/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데이터 정의 언어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  -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CREATE, DROP, ALTER …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*DML(Data Manipulation Language/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데이터 조작 언어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  -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SELECT, INSERT, UPDATE, DELETE …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*DCL(Data Control Language/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데이터 제어 언어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  -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GRANT, REVOKE …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343890" y="4093217"/>
            <a:ext cx="5368637" cy="2822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spc="-150" dirty="0" smtClean="0">
                <a:solidFill>
                  <a:schemeClr val="bg1">
                    <a:lumMod val="50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실습 위해 </a:t>
            </a:r>
            <a:r>
              <a:rPr lang="en-US" altLang="ko-KR" sz="1000" spc="-150" dirty="0" smtClean="0">
                <a:solidFill>
                  <a:schemeClr val="bg1">
                    <a:lumMod val="50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APM </a:t>
            </a:r>
            <a:r>
              <a:rPr lang="ko-KR" altLang="en-US" sz="1000" spc="-150" dirty="0" smtClean="0">
                <a:solidFill>
                  <a:schemeClr val="bg1">
                    <a:lumMod val="50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설치  </a:t>
            </a:r>
            <a:r>
              <a:rPr lang="en-US" altLang="ko-KR" sz="1000" spc="-150" dirty="0" smtClean="0">
                <a:solidFill>
                  <a:schemeClr val="bg1">
                    <a:lumMod val="50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(=MySQL + PACHE + </a:t>
            </a:r>
            <a:r>
              <a:rPr lang="en-US" altLang="ko-KR" sz="1000" spc="-150" dirty="0" err="1" smtClean="0">
                <a:solidFill>
                  <a:schemeClr val="bg1">
                    <a:lumMod val="50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php</a:t>
            </a:r>
            <a:r>
              <a:rPr lang="en-US" altLang="ko-KR" sz="1000" spc="-150" dirty="0" smtClean="0">
                <a:solidFill>
                  <a:schemeClr val="bg1">
                    <a:lumMod val="50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),  </a:t>
            </a:r>
            <a:r>
              <a:rPr kumimoji="0" lang="en-US" altLang="ko-KR" sz="1000" b="0" i="0" u="none" strike="noStrike" kern="1200" cap="none" spc="-15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APM </a:t>
            </a:r>
            <a:r>
              <a:rPr kumimoji="0" lang="ko-KR" altLang="en-US" sz="1000" b="0" i="0" u="none" strike="noStrike" kern="1200" cap="none" spc="-15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다운로드 하였으나 실행 실패</a:t>
            </a:r>
            <a:endParaRPr kumimoji="0" lang="en-US" altLang="ko-KR" sz="1000" b="0" i="0" u="none" strike="noStrike" kern="1200" cap="none" spc="-150" normalizeH="0" baseline="0" noProof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pic>
        <p:nvPicPr>
          <p:cNvPr id="13" name="그림 1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8" y="4432561"/>
            <a:ext cx="4163292" cy="11785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295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910887" y="3003005"/>
            <a:ext cx="2084225" cy="6634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spc="300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감사합니다</a:t>
            </a:r>
            <a:endParaRPr lang="en-US" altLang="ko-KR" sz="2000" b="1" spc="300" dirty="0">
              <a:solidFill>
                <a:schemeClr val="bg2">
                  <a:lumMod val="2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797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3436304" y="3756723"/>
            <a:ext cx="3979655" cy="337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서핑</a:t>
            </a:r>
            <a:r>
              <a:rPr kumimoji="0" lang="ko-KR" altLang="en-US" sz="12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 어택</a:t>
            </a:r>
            <a:endParaRPr kumimoji="0" lang="en-US" altLang="ko-KR" sz="1200" b="0" i="0" u="none" strike="noStrike" kern="1200" cap="none" spc="-150" normalizeH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925388" y="270430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300" spc="-15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목 차</a:t>
            </a:r>
            <a:endParaRPr kumimoji="0" lang="en-US" altLang="ko-KR" sz="2300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1629370" y="1610078"/>
            <a:ext cx="1207348" cy="108368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596652" y="1921621"/>
            <a:ext cx="1293565" cy="3982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1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2922935" y="1369388"/>
            <a:ext cx="3598414" cy="3982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구글 </a:t>
            </a:r>
            <a:r>
              <a:rPr lang="en-US" altLang="ko-KR" sz="15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speech</a:t>
            </a:r>
            <a:r>
              <a:rPr lang="ko-KR" altLang="en-US" sz="15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로 음성 인식 실습</a:t>
            </a:r>
            <a:r>
              <a:rPr lang="en-US" altLang="ko-KR" sz="9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(</a:t>
            </a:r>
            <a:r>
              <a:rPr lang="ko-KR" altLang="en-US" sz="9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책 </a:t>
            </a:r>
            <a:r>
              <a:rPr lang="en-US" altLang="ko-KR" sz="9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p.316)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179981" y="3351116"/>
            <a:ext cx="2905299" cy="4385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음성 인식 스피커 관련 해킹 조사</a:t>
            </a:r>
            <a:endParaRPr lang="en-US" altLang="ko-KR" sz="1500" b="1" dirty="0" smtClean="0">
              <a:solidFill>
                <a:schemeClr val="bg2">
                  <a:lumMod val="2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322006" y="1770262"/>
            <a:ext cx="3979655" cy="1078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FontTx/>
              <a:buAutoNum type="arabicPeriod"/>
              <a:defRPr/>
            </a:pPr>
            <a:r>
              <a:rPr lang="en-US" altLang="ko-KR" sz="1100" spc="-150" dirty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Google Speech API</a:t>
            </a:r>
            <a:r>
              <a:rPr lang="ko-KR" altLang="en-US" sz="1100" spc="-150" dirty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란 </a:t>
            </a:r>
            <a:endParaRPr kumimoji="0" lang="en-US" altLang="ko-KR" sz="11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1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Cloud  </a:t>
            </a:r>
            <a:r>
              <a:rPr kumimoji="0" lang="en-US" altLang="ko-KR" sz="11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Speech API  Key </a:t>
            </a:r>
            <a:r>
              <a:rPr kumimoji="0" lang="ko-KR" altLang="en-US" sz="11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발급</a:t>
            </a:r>
            <a:r>
              <a:rPr lang="en-US" altLang="ko-KR" sz="1100" spc="-150" dirty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 </a:t>
            </a:r>
            <a:r>
              <a:rPr lang="ko-KR" altLang="en-US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외 </a:t>
            </a:r>
            <a:r>
              <a:rPr lang="en-US" altLang="ko-KR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Cloud SDK </a:t>
            </a:r>
            <a:r>
              <a:rPr lang="ko-KR" altLang="en-US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설치</a:t>
            </a:r>
            <a:endParaRPr kumimoji="0" lang="en-US" altLang="ko-KR" sz="11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11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필요한 패키지 다운</a:t>
            </a:r>
            <a:r>
              <a:rPr kumimoji="0" lang="en-US" altLang="ko-KR" sz="11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, </a:t>
            </a:r>
            <a:r>
              <a:rPr kumimoji="0" lang="ko-KR" altLang="en-US" sz="11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실행 코드 작성</a:t>
            </a:r>
            <a:endParaRPr kumimoji="0" lang="en-US" altLang="ko-KR" sz="11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11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음성 인식 실행</a:t>
            </a:r>
            <a:endParaRPr kumimoji="0" lang="en-US" altLang="ko-KR" sz="11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629370" y="3214881"/>
            <a:ext cx="1207348" cy="1083684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634824" y="4642627"/>
            <a:ext cx="1207348" cy="108368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586260" y="3491252"/>
            <a:ext cx="1293565" cy="3982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2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586260" y="4948746"/>
            <a:ext cx="1293565" cy="3982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3</a:t>
            </a:r>
            <a:endParaRPr lang="en-US" altLang="ko-KR" sz="1500" b="1" dirty="0" smtClean="0">
              <a:solidFill>
                <a:schemeClr val="bg2">
                  <a:lumMod val="2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179981" y="4785927"/>
            <a:ext cx="1163419" cy="4385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관련 공부</a:t>
            </a:r>
            <a:endParaRPr lang="en-US" altLang="ko-KR" sz="1500" b="1" dirty="0" smtClean="0">
              <a:solidFill>
                <a:schemeClr val="bg2">
                  <a:lumMod val="2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519430" y="5189793"/>
            <a:ext cx="3979655" cy="337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2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SQL </a:t>
            </a:r>
          </a:p>
        </p:txBody>
      </p:sp>
    </p:spTree>
    <p:extLst>
      <p:ext uri="{BB962C8B-B14F-4D97-AF65-F5344CB8AC3E}">
        <p14:creationId xmlns:p14="http://schemas.microsoft.com/office/powerpoint/2010/main" val="93693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423147" y="2416043"/>
            <a:ext cx="337143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  </a:t>
            </a:r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구글 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speech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로 음성 인식 </a:t>
            </a:r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실습 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1489262" y="2568357"/>
            <a:ext cx="1577217" cy="157721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31089" y="3086249"/>
            <a:ext cx="1293565" cy="3982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1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616401" y="3076770"/>
            <a:ext cx="39796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Google Speech API</a:t>
            </a: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란 </a:t>
            </a:r>
            <a:endParaRPr kumimoji="0" lang="en-US" altLang="ko-KR" sz="12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Cloud  </a:t>
            </a:r>
            <a:r>
              <a:rPr kumimoji="0" lang="en-US" altLang="ko-KR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Speech API  Key </a:t>
            </a: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발급</a:t>
            </a:r>
            <a:r>
              <a:rPr lang="en-US" altLang="ko-KR" sz="1200" spc="-150" dirty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 </a:t>
            </a:r>
            <a:r>
              <a:rPr lang="ko-KR" altLang="en-US" sz="12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외 </a:t>
            </a:r>
            <a:r>
              <a:rPr lang="en-US" altLang="ko-KR" sz="12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Cloud SDK </a:t>
            </a:r>
            <a:r>
              <a:rPr lang="ko-KR" altLang="en-US" sz="12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설치</a:t>
            </a:r>
            <a:endParaRPr kumimoji="0" lang="en-US" altLang="ko-KR" sz="12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필요한 패키지 다운</a:t>
            </a:r>
            <a:r>
              <a:rPr kumimoji="0" lang="en-US" altLang="ko-KR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, </a:t>
            </a: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실행 코드 작성</a:t>
            </a:r>
            <a:endParaRPr kumimoji="0" lang="en-US" altLang="ko-KR" sz="12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음성 인식 실행</a:t>
            </a:r>
            <a:endParaRPr kumimoji="0" lang="en-US" altLang="ko-KR" sz="12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3490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299365" y="3709559"/>
            <a:ext cx="3054927" cy="19119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1.1</a:t>
            </a:r>
            <a:endParaRPr kumimoji="0" lang="en-US" altLang="ko-KR" sz="2300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69278" y="3625241"/>
            <a:ext cx="3745937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Google Cloud Platform </a:t>
            </a:r>
            <a:r>
              <a:rPr lang="ko-KR" altLang="en-US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에서 제공하는 </a:t>
            </a:r>
            <a:r>
              <a:rPr lang="en-US" altLang="ko-KR" sz="1100" spc="-150" dirty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S</a:t>
            </a:r>
            <a:r>
              <a:rPr lang="en-US" altLang="ko-KR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peech API </a:t>
            </a:r>
            <a:r>
              <a:rPr lang="ko-KR" altLang="en-US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는 </a:t>
            </a:r>
            <a:r>
              <a:rPr kumimoji="0" lang="ko-KR" altLang="en-US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개발자가 구글의 음성 인식 기술을 </a:t>
            </a:r>
            <a:r>
              <a:rPr lang="ko-KR" altLang="en-US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쉽게 사용할 수 있게 합니다</a:t>
            </a:r>
            <a:r>
              <a:rPr lang="en-US" altLang="ko-KR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.  </a:t>
            </a:r>
          </a:p>
          <a:p>
            <a:pPr lvl="0" algn="just">
              <a:lnSpc>
                <a:spcPct val="130000"/>
              </a:lnSpc>
              <a:defRPr/>
            </a:pPr>
            <a:r>
              <a:rPr kumimoji="0" lang="ko-KR" altLang="en-US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이 </a:t>
            </a:r>
            <a:r>
              <a:rPr kumimoji="0" lang="en-US" altLang="ko-KR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API</a:t>
            </a:r>
            <a:r>
              <a:rPr kumimoji="0" lang="ko-KR" altLang="en-US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의 대표적인 기능에는</a:t>
            </a:r>
            <a:r>
              <a:rPr lang="ko-KR" altLang="en-US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 </a:t>
            </a:r>
            <a:r>
              <a:rPr lang="en-US" altLang="ko-KR" sz="1100" spc="-150" dirty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Speech – To – </a:t>
            </a:r>
            <a:r>
              <a:rPr lang="en-US" altLang="ko-KR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Text</a:t>
            </a:r>
            <a:r>
              <a:rPr lang="ko-KR" altLang="en-US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가 있습니다</a:t>
            </a:r>
            <a:r>
              <a:rPr lang="en-US" altLang="ko-KR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. STT(speech to text)</a:t>
            </a:r>
            <a:r>
              <a:rPr lang="ko-KR" altLang="en-US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는 머신 </a:t>
            </a:r>
            <a:r>
              <a:rPr lang="ko-KR" altLang="en-US" sz="1100" spc="-150" dirty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러닝 기반의 음성 텍스트 변환 </a:t>
            </a:r>
            <a:r>
              <a:rPr lang="en-US" altLang="ko-KR" sz="1100" spc="-150" dirty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API </a:t>
            </a:r>
            <a:r>
              <a:rPr lang="ko-KR" altLang="en-US" sz="1100" spc="-150" dirty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로</a:t>
            </a:r>
            <a:r>
              <a:rPr lang="en-US" altLang="ko-KR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,  </a:t>
            </a:r>
            <a:r>
              <a:rPr lang="ko-KR" altLang="en-US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음성 파일을 구글 측에 전달하여 인식시키고</a:t>
            </a:r>
            <a:r>
              <a:rPr lang="en-US" altLang="ko-KR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, </a:t>
            </a:r>
            <a:r>
              <a:rPr lang="ko-KR" altLang="en-US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이를 문자열로 바꾸는 기능을 합니다</a:t>
            </a:r>
            <a:r>
              <a:rPr lang="en-US" altLang="ko-KR" sz="11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. </a:t>
            </a:r>
            <a:endParaRPr lang="en-US" altLang="ko-KR" sz="1100" spc="-150" dirty="0">
              <a:solidFill>
                <a:srgbClr val="E7E6E6">
                  <a:lumMod val="50000"/>
                </a:srgb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  <a:p>
            <a:pPr lvl="0" algn="just">
              <a:lnSpc>
                <a:spcPct val="130000"/>
              </a:lnSpc>
              <a:defRPr/>
            </a:pPr>
            <a:r>
              <a:rPr kumimoji="0" lang="ko-KR" altLang="en-US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이를 활용해 유튜브에서 언어별 자막을 생성하고</a:t>
            </a:r>
            <a:r>
              <a:rPr kumimoji="0" lang="en-US" altLang="ko-KR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, </a:t>
            </a:r>
            <a:r>
              <a:rPr kumimoji="0" lang="ko-KR" altLang="en-US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화상 회의 내용을 문자열로 기록할</a:t>
            </a:r>
            <a:r>
              <a:rPr kumimoji="0" lang="en-US" altLang="ko-KR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 </a:t>
            </a:r>
            <a:r>
              <a:rPr kumimoji="0" lang="ko-KR" altLang="en-US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수 있습니다</a:t>
            </a:r>
            <a:r>
              <a:rPr kumimoji="0" lang="en-US" altLang="ko-KR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.</a:t>
            </a:r>
          </a:p>
          <a:p>
            <a:pPr lvl="0" algn="just">
              <a:lnSpc>
                <a:spcPct val="130000"/>
              </a:lnSpc>
              <a:defRPr/>
            </a:pPr>
            <a:endParaRPr lang="en-US" altLang="ko-KR" sz="800" spc="-150" dirty="0">
              <a:solidFill>
                <a:srgbClr val="E7E6E6">
                  <a:lumMod val="50000"/>
                </a:srgb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  <a:p>
            <a:pPr marL="0" marR="0" lvl="0" indent="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해당 </a:t>
            </a:r>
            <a:r>
              <a:rPr kumimoji="0" lang="en-US" altLang="ko-KR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API</a:t>
            </a:r>
            <a:r>
              <a:rPr kumimoji="0" lang="ko-KR" altLang="en-US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를 통해 오디오를 텍스트로 변환하는 실습 과정을 살펴보겠습니다</a:t>
            </a:r>
            <a:r>
              <a:rPr kumimoji="0" lang="en-US" altLang="ko-KR" sz="11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.</a:t>
            </a:r>
            <a:endParaRPr lang="en-US" altLang="ko-KR" sz="1100" spc="-150" dirty="0">
              <a:solidFill>
                <a:srgbClr val="E7E6E6">
                  <a:lumMod val="50000"/>
                </a:srgb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527" y="1562250"/>
            <a:ext cx="3049215" cy="162126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641863" y="3183510"/>
            <a:ext cx="1635823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600" spc="-150" dirty="0">
                <a:solidFill>
                  <a:schemeClr val="bg1">
                    <a:lumMod val="6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hlinkClick r:id="rId4"/>
              </a:rPr>
              <a:t>http://</a:t>
            </a:r>
            <a:r>
              <a:rPr lang="en-US" altLang="ko-KR" sz="600" spc="-150" dirty="0" smtClean="0">
                <a:solidFill>
                  <a:schemeClr val="bg1">
                    <a:lumMod val="6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hlinkClick r:id="rId4"/>
              </a:rPr>
              <a:t>blog.wishket.com/api</a:t>
            </a:r>
            <a:endParaRPr kumimoji="0" lang="en-US" altLang="ko-KR" sz="600" b="0" i="0" u="none" strike="noStrike" kern="1200" cap="none" spc="-150" normalizeH="0" baseline="0" noProof="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693166" y="1562250"/>
            <a:ext cx="3979655" cy="1334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30000"/>
              </a:lnSpc>
              <a:defRPr/>
            </a:pPr>
            <a:r>
              <a:rPr lang="en-US" altLang="ko-KR" sz="12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API </a:t>
            </a:r>
            <a:r>
              <a:rPr lang="ko-KR" altLang="en-US" sz="110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는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프로그램들이 서로 상호작용하는 것을 도와주는 </a:t>
            </a:r>
            <a:r>
              <a:rPr lang="ko-KR" altLang="en-US" sz="110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매개체</a:t>
            </a:r>
            <a:endParaRPr lang="en-US" altLang="ko-KR" sz="1100" dirty="0" smtClean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  <a:p>
            <a:pPr lvl="0" algn="just">
              <a:lnSpc>
                <a:spcPct val="130000"/>
              </a:lnSpc>
              <a:defRPr/>
            </a:pPr>
            <a:endParaRPr lang="en-US" altLang="ko-KR" sz="800" spc="-150" dirty="0" smtClean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서버와 데이터베이스에 대한 출입구 역할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애플리케이션과 기기가 원활하게 통신할 수 있도록 함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모든 접속을 표준화</a:t>
            </a:r>
            <a:r>
              <a:rPr lang="en-US" altLang="ko-KR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, </a:t>
            </a: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기계</a:t>
            </a:r>
            <a:r>
              <a:rPr lang="en-US" altLang="ko-KR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./</a:t>
            </a: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운영체제와 상관없이 누구나  동일한 액세스를 얻을 수 있음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444025" y="3874625"/>
            <a:ext cx="3576491" cy="13326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30000"/>
              </a:lnSpc>
              <a:defRPr/>
            </a:pPr>
            <a:r>
              <a:rPr lang="en-US" altLang="ko-KR" sz="12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Speech to Text  </a:t>
            </a:r>
            <a:r>
              <a:rPr lang="ko-KR" altLang="en-US" sz="1200" spc="-150" dirty="0" smtClean="0">
                <a:solidFill>
                  <a:srgbClr val="E7E6E6">
                    <a:lumMod val="50000"/>
                  </a:srgb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과정</a:t>
            </a:r>
            <a:endParaRPr lang="en-US" altLang="ko-KR" sz="1200" spc="-150" dirty="0" smtClean="0">
              <a:solidFill>
                <a:srgbClr val="E7E6E6">
                  <a:lumMod val="50000"/>
                </a:srgb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  <a:p>
            <a:pPr lvl="0" algn="just">
              <a:lnSpc>
                <a:spcPct val="130000"/>
              </a:lnSpc>
              <a:defRPr/>
            </a:pPr>
            <a:endParaRPr lang="en-US" altLang="ko-KR" sz="800" spc="-150" dirty="0" smtClean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음성을 파일 등으로 저장한다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구글 클라우드에 저장한다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구글 </a:t>
            </a:r>
            <a:r>
              <a:rPr lang="en-US" altLang="ko-KR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API</a:t>
            </a: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를 호출한다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ea typeface="아리따-돋움4.0(TTF)-SemiBold" panose="02020603020101020101"/>
              </a:rPr>
              <a:t>음성을 텍스트로 변환해 회신한다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ea typeface="아리따-돋움4.0(TTF)-SemiBold" panose="02020603020101020101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925386" y="920308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Google </a:t>
            </a:r>
            <a:r>
              <a:rPr kumimoji="0" lang="en-US" altLang="ko-KR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Speech </a:t>
            </a:r>
            <a:r>
              <a:rPr kumimoji="0" lang="en-US" altLang="ko-KR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API </a:t>
            </a:r>
            <a:r>
              <a:rPr kumimoji="0" lang="ko-KR" altLang="en-US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란</a:t>
            </a:r>
            <a:endParaRPr kumimoji="0" lang="en-US" altLang="ko-KR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092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0" y="5325458"/>
            <a:ext cx="39796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Cloud SDK </a:t>
            </a: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설치</a:t>
            </a:r>
            <a:endParaRPr kumimoji="0" lang="en-US" altLang="ko-KR" sz="12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927928" y="34721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1.2</a:t>
            </a:r>
            <a:endParaRPr kumimoji="0" lang="en-US" altLang="ko-KR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286535" y="2057367"/>
            <a:ext cx="1535502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500" dirty="0" smtClean="0">
                <a:solidFill>
                  <a:prstClr val="white">
                    <a:lumMod val="65000"/>
                  </a:prst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01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2590769" y="943126"/>
            <a:ext cx="4653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Cloud  Speech API  Key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발급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외 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Cloud SDK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설치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49" y="1541744"/>
            <a:ext cx="4284864" cy="2057335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2144686" y="1463645"/>
            <a:ext cx="1188718" cy="3532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869" y="2148225"/>
            <a:ext cx="561427" cy="866399"/>
          </a:xfrm>
          <a:prstGeom prst="rect">
            <a:avLst/>
          </a:prstGeom>
        </p:spPr>
      </p:pic>
      <p:sp>
        <p:nvSpPr>
          <p:cNvPr id="7" name="오른쪽 화살표 6"/>
          <p:cNvSpPr/>
          <p:nvPr/>
        </p:nvSpPr>
        <p:spPr>
          <a:xfrm>
            <a:off x="5637476" y="2321348"/>
            <a:ext cx="606829" cy="378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527" y="4169106"/>
            <a:ext cx="657317" cy="971686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4917754" y="3105410"/>
            <a:ext cx="39796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Key </a:t>
            </a: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발급</a:t>
            </a:r>
            <a:endParaRPr kumimoji="0" lang="en-US" altLang="ko-KR" sz="12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258" y="3922484"/>
            <a:ext cx="3884332" cy="2016337"/>
          </a:xfrm>
          <a:prstGeom prst="rect">
            <a:avLst/>
          </a:prstGeom>
        </p:spPr>
      </p:pic>
      <p:sp>
        <p:nvSpPr>
          <p:cNvPr id="15" name="오른쪽 화살표 14"/>
          <p:cNvSpPr/>
          <p:nvPr/>
        </p:nvSpPr>
        <p:spPr>
          <a:xfrm>
            <a:off x="3221244" y="4552643"/>
            <a:ext cx="606829" cy="378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791133" y="2662239"/>
            <a:ext cx="314517" cy="3531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684259" y="2776917"/>
            <a:ext cx="213747" cy="2509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5420716" y="4043638"/>
            <a:ext cx="324764" cy="2845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628258" y="4064478"/>
            <a:ext cx="879795" cy="20925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898006" y="4457126"/>
            <a:ext cx="447674" cy="26727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4254477" y="6012137"/>
            <a:ext cx="39796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150" normalizeH="0" baseline="0" noProof="0" dirty="0" err="1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Cmd</a:t>
            </a:r>
            <a:r>
              <a:rPr kumimoji="0" lang="en-US" altLang="ko-KR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 </a:t>
            </a: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창에서 설치 추가 진행 </a:t>
            </a:r>
            <a:endParaRPr kumimoji="0" lang="en-US" altLang="ko-KR" sz="12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4480560" y="5752343"/>
            <a:ext cx="2735580" cy="19131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1241774" y="1720256"/>
            <a:ext cx="1006822" cy="0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85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8" y="270430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1.3</a:t>
            </a:r>
            <a:endParaRPr kumimoji="0" lang="en-US" altLang="ko-KR" sz="2300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982" y="1358213"/>
            <a:ext cx="3811271" cy="465976"/>
          </a:xfrm>
          <a:prstGeom prst="rect">
            <a:avLst/>
          </a:prstGeom>
        </p:spPr>
      </p:pic>
      <p:sp>
        <p:nvSpPr>
          <p:cNvPr id="12" name="타원 11"/>
          <p:cNvSpPr/>
          <p:nvPr/>
        </p:nvSpPr>
        <p:spPr>
          <a:xfrm>
            <a:off x="4706997" y="1290678"/>
            <a:ext cx="1188718" cy="308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23"/>
          <a:stretch/>
        </p:blipFill>
        <p:spPr>
          <a:xfrm>
            <a:off x="2560982" y="1968087"/>
            <a:ext cx="2759164" cy="551954"/>
          </a:xfrm>
          <a:prstGeom prst="rect">
            <a:avLst/>
          </a:prstGeom>
        </p:spPr>
      </p:pic>
      <p:sp>
        <p:nvSpPr>
          <p:cNvPr id="14" name="타원 13"/>
          <p:cNvSpPr/>
          <p:nvPr/>
        </p:nvSpPr>
        <p:spPr>
          <a:xfrm>
            <a:off x="4343400" y="1928131"/>
            <a:ext cx="957956" cy="2743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644109" y="884346"/>
            <a:ext cx="4653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필요한 패키지 다운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,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실행 코드 작성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752" y="2930536"/>
            <a:ext cx="1981713" cy="3311843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0142" y="4407978"/>
            <a:ext cx="2718151" cy="1864625"/>
          </a:xfrm>
          <a:prstGeom prst="rect">
            <a:avLst/>
          </a:prstGeom>
        </p:spPr>
      </p:pic>
      <p:cxnSp>
        <p:nvCxnSpPr>
          <p:cNvPr id="28" name="직선 화살표 연결선 27"/>
          <p:cNvCxnSpPr/>
          <p:nvPr/>
        </p:nvCxnSpPr>
        <p:spPr>
          <a:xfrm flipV="1">
            <a:off x="3041648" y="4644463"/>
            <a:ext cx="3862179" cy="65325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/>
          <p:cNvSpPr/>
          <p:nvPr/>
        </p:nvSpPr>
        <p:spPr>
          <a:xfrm>
            <a:off x="6903827" y="4323526"/>
            <a:ext cx="990430" cy="3209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49560" y="3098021"/>
            <a:ext cx="3447657" cy="743866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6170220" y="3694524"/>
            <a:ext cx="1220261" cy="0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5570" y="1970979"/>
            <a:ext cx="2218946" cy="664102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793338" y="1467905"/>
            <a:ext cx="17488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Google-cloud-speech </a:t>
            </a:r>
            <a:r>
              <a:rPr kumimoji="0" lang="ko-KR" altLang="en-US" sz="105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설치</a:t>
            </a:r>
            <a:endParaRPr kumimoji="0" lang="en-US" altLang="ko-KR" sz="105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35903" y="1966703"/>
            <a:ext cx="17488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-150" normalizeH="0" baseline="0" noProof="0" dirty="0" err="1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PyAudio</a:t>
            </a:r>
            <a:r>
              <a:rPr kumimoji="0" lang="en-US" altLang="ko-KR" sz="105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 </a:t>
            </a:r>
            <a:r>
              <a:rPr kumimoji="0" lang="ko-KR" altLang="en-US" sz="105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설치</a:t>
            </a:r>
            <a:endParaRPr kumimoji="0" lang="en-US" altLang="ko-KR" sz="105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15" name="오른쪽 화살표 14"/>
          <p:cNvSpPr/>
          <p:nvPr/>
        </p:nvSpPr>
        <p:spPr>
          <a:xfrm rot="10800000">
            <a:off x="5406065" y="2185157"/>
            <a:ext cx="288154" cy="1629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649117" y="3097212"/>
            <a:ext cx="2756948" cy="1168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영어 음성 인식 파이썬</a:t>
            </a:r>
            <a:r>
              <a:rPr kumimoji="0" lang="ko-KR" altLang="en-US" sz="12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 코드</a:t>
            </a: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 </a:t>
            </a:r>
            <a:endParaRPr kumimoji="0" lang="en-US" altLang="ko-KR" sz="12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책</a:t>
            </a:r>
            <a:r>
              <a:rPr kumimoji="0" lang="en-US" altLang="ko-KR" sz="11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(p.306)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6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From  </a:t>
            </a:r>
            <a:r>
              <a:rPr kumimoji="0" lang="en-US" altLang="ko-KR" sz="1050" i="0" u="none" strike="noStrike" kern="1200" cap="none" normalizeH="0" baseline="0" noProof="0" dirty="0" err="1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google.cloud</a:t>
            </a:r>
            <a:r>
              <a:rPr kumimoji="0" lang="en-US" altLang="ko-KR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  import  </a:t>
            </a:r>
            <a:r>
              <a:rPr kumimoji="0" lang="en-US" altLang="ko-KR" sz="1050" i="0" u="none" strike="noStrike" kern="1200" cap="none" normalizeH="0" baseline="0" noProof="0" dirty="0" err="1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enums</a:t>
            </a:r>
            <a:r>
              <a:rPr kumimoji="0" lang="en-US" altLang="ko-KR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 / types  </a:t>
            </a:r>
            <a:r>
              <a:rPr kumimoji="0" lang="en-US" altLang="ko-KR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-&gt; </a:t>
            </a:r>
            <a:r>
              <a:rPr kumimoji="0" lang="ko-KR" altLang="en-US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해당 </a:t>
            </a:r>
            <a:r>
              <a:rPr kumimoji="0" lang="en-US" altLang="ko-KR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name import </a:t>
            </a:r>
            <a:r>
              <a:rPr kumimoji="0" lang="ko-KR" altLang="en-US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불가</a:t>
            </a:r>
            <a:endParaRPr kumimoji="0" lang="en-US" altLang="ko-KR" sz="105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코드 변경</a:t>
            </a:r>
            <a:endParaRPr kumimoji="0" lang="en-US" altLang="ko-KR" sz="105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244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8" y="270430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1.4</a:t>
            </a:r>
            <a:endParaRPr kumimoji="0" lang="en-US" altLang="ko-KR" sz="2300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644109" y="884346"/>
            <a:ext cx="4653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음성 인식 실행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pic>
        <p:nvPicPr>
          <p:cNvPr id="2" name="영어 녹음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3776" r="44060" b="24680"/>
          <a:stretch/>
        </p:blipFill>
        <p:spPr>
          <a:xfrm>
            <a:off x="1050868" y="2529839"/>
            <a:ext cx="3611880" cy="2598421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5805315" y="1922947"/>
            <a:ext cx="22221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한국어 음성 인식 코드 실행</a:t>
            </a:r>
            <a:endParaRPr kumimoji="0" lang="en-US" altLang="ko-KR" sz="12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6343" y="2126997"/>
            <a:ext cx="1072343" cy="145897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1898115" y="1922947"/>
            <a:ext cx="22221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영어 음성 인식 코드 실행</a:t>
            </a:r>
            <a:r>
              <a:rPr kumimoji="0" lang="en-US" altLang="ko-KR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(</a:t>
            </a: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파이썬</a:t>
            </a:r>
            <a:r>
              <a:rPr kumimoji="0" lang="en-US" altLang="ko-KR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)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4280760" y="2245182"/>
            <a:ext cx="115792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1200" cap="none" spc="-150" normalizeH="0" baseline="0" noProof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언어 코드를 </a:t>
            </a:r>
            <a:r>
              <a:rPr kumimoji="0" lang="en-US" altLang="ko-KR" sz="800" b="0" i="0" u="none" strike="noStrike" kern="1200" cap="none" spc="-150" normalizeH="0" baseline="0" noProof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Ko</a:t>
            </a:r>
            <a:r>
              <a:rPr kumimoji="0" lang="en-US" altLang="ko-KR" sz="800" b="0" i="0" u="none" strike="noStrike" kern="1200" cap="none" spc="-150" normalizeH="0" baseline="0" noProof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- </a:t>
            </a:r>
            <a:r>
              <a:rPr kumimoji="0" lang="en-US" altLang="ko-KR" sz="800" b="0" i="0" u="none" strike="noStrike" kern="1200" cap="none" spc="-150" normalizeH="0" baseline="0" noProof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kor</a:t>
            </a:r>
            <a:r>
              <a:rPr lang="ko-KR" altLang="en-US" sz="800" spc="-150" dirty="0">
                <a:solidFill>
                  <a:schemeClr val="bg1">
                    <a:lumMod val="6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 </a:t>
            </a:r>
            <a:r>
              <a:rPr lang="ko-KR" altLang="en-US" sz="800" spc="-150" dirty="0" smtClean="0">
                <a:solidFill>
                  <a:schemeClr val="bg1">
                    <a:lumMod val="6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로 변경</a:t>
            </a:r>
            <a:endParaRPr kumimoji="0" lang="en-US" altLang="ko-KR" sz="800" b="0" i="0" u="none" strike="noStrike" kern="1200" cap="none" spc="-150" normalizeH="0" baseline="0" noProof="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pic>
        <p:nvPicPr>
          <p:cNvPr id="4" name="한국어 녹음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-111" t="41982" r="45727" b="842"/>
          <a:stretch/>
        </p:blipFill>
        <p:spPr>
          <a:xfrm>
            <a:off x="5166360" y="2590240"/>
            <a:ext cx="37109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8" y="270430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1.4</a:t>
            </a:r>
            <a:endParaRPr kumimoji="0" lang="en-US" altLang="ko-KR" sz="2300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167" b="34137"/>
          <a:stretch/>
        </p:blipFill>
        <p:spPr>
          <a:xfrm>
            <a:off x="1011149" y="3616036"/>
            <a:ext cx="1780349" cy="244610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6"/>
          <a:srcRect r="-150"/>
          <a:stretch/>
        </p:blipFill>
        <p:spPr>
          <a:xfrm>
            <a:off x="1011149" y="989214"/>
            <a:ext cx="1698799" cy="2317599"/>
          </a:xfrm>
          <a:prstGeom prst="rect">
            <a:avLst/>
          </a:prstGeom>
        </p:spPr>
      </p:pic>
      <p:pic>
        <p:nvPicPr>
          <p:cNvPr id="2" name="녹음을 텍스트로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3978" r="21242" b="16405"/>
          <a:stretch/>
        </p:blipFill>
        <p:spPr>
          <a:xfrm>
            <a:off x="3958764" y="2197064"/>
            <a:ext cx="5160298" cy="2934392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510138" y="3717748"/>
            <a:ext cx="1072948" cy="5271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후에 녹음한 파일을 텍스트로 변경</a:t>
            </a:r>
            <a:endParaRPr kumimoji="0" lang="en-US" altLang="ko-KR" sz="100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61789" y="2798384"/>
            <a:ext cx="188759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소리를 녹음하는 코드 실행</a:t>
            </a:r>
            <a:endParaRPr kumimoji="0" lang="en-US" altLang="ko-KR" sz="100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  <p:sp>
        <p:nvSpPr>
          <p:cNvPr id="9" name="아래쪽 화살표 8"/>
          <p:cNvSpPr/>
          <p:nvPr/>
        </p:nvSpPr>
        <p:spPr>
          <a:xfrm>
            <a:off x="2917765" y="3206911"/>
            <a:ext cx="257695" cy="4016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644109" y="884346"/>
            <a:ext cx="4653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음성 인식 실행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427820" y="1792552"/>
            <a:ext cx="22221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녹음</a:t>
            </a:r>
            <a:r>
              <a:rPr kumimoji="0" lang="ko-KR" altLang="en-US" sz="1200" b="0" i="0" u="none" strike="noStrike" kern="1200" cap="none" spc="-150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 파일을 텍스트로 인식 </a:t>
            </a:r>
            <a:endParaRPr kumimoji="0" lang="en-US" altLang="ko-KR" sz="12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1013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477189" y="2682328"/>
            <a:ext cx="301396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  </a:t>
            </a:r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음성 인식 스피커 해킹 조사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1489262" y="2568357"/>
            <a:ext cx="1577217" cy="157721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31089" y="3086249"/>
            <a:ext cx="1293565" cy="3982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2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723048" y="3401522"/>
            <a:ext cx="3745937" cy="549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  <a:cs typeface="+mn-cs"/>
              </a:rPr>
              <a:t>   서핑 어택</a:t>
            </a:r>
            <a:endParaRPr kumimoji="0" lang="en-US" altLang="ko-KR" sz="1200" b="0" i="0" u="none" strike="noStrike" kern="1200" cap="none" spc="-150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아리따-돋움4.0(TTF)-SemiBold" panose="02020603020101020101" pitchFamily="18" charset="-127"/>
              <a:ea typeface="아리따-돋움4.0(TTF)-SemiBold" panose="02020603020101020101" pitchFamily="18" charset="-127"/>
              <a:cs typeface="+mn-cs"/>
            </a:endParaRPr>
          </a:p>
          <a:p>
            <a:pPr marL="228600" marR="0" lvl="0" indent="-22860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altLang="ko-KR" sz="1200" spc="-150" dirty="0">
              <a:solidFill>
                <a:srgbClr val="E7E6E6">
                  <a:lumMod val="50000"/>
                </a:srgb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7992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2492</TotalTime>
  <Words>509</Words>
  <Application>Microsoft Office PowerPoint</Application>
  <PresentationFormat>A4 용지(210x297mm)</PresentationFormat>
  <Paragraphs>93</Paragraphs>
  <Slides>13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아리따-돋움4.0(TTF)-SemiBold</vt:lpstr>
      <vt:lpstr>Calibri Light</vt:lpstr>
      <vt:lpstr>Calibri</vt:lpstr>
      <vt:lpstr>Wingdings</vt:lpstr>
      <vt:lpstr>맑은 고딕</vt:lpstr>
      <vt:lpstr>Times New Roman</vt:lpstr>
      <vt:lpstr>Arial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owner</cp:lastModifiedBy>
  <cp:revision>651</cp:revision>
  <dcterms:created xsi:type="dcterms:W3CDTF">2017-09-07T10:48:07Z</dcterms:created>
  <dcterms:modified xsi:type="dcterms:W3CDTF">2021-01-10T12:56:30Z</dcterms:modified>
</cp:coreProperties>
</file>